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7" r:id="rId6"/>
    <p:sldId id="308" r:id="rId7"/>
    <p:sldId id="309" r:id="rId8"/>
    <p:sldId id="294" r:id="rId9"/>
    <p:sldId id="295" r:id="rId10"/>
    <p:sldId id="313" r:id="rId11"/>
    <p:sldId id="311" r:id="rId12"/>
    <p:sldId id="316" r:id="rId13"/>
    <p:sldId id="314" r:id="rId14"/>
    <p:sldId id="315" r:id="rId15"/>
    <p:sldId id="317" r:id="rId16"/>
    <p:sldId id="312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1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34FC7C-D822-47F3-A332-F9935375AB1C}" type="doc">
      <dgm:prSet loTypeId="urn:microsoft.com/office/officeart/2005/8/layout/pyramid2" loCatId="pyramid" qsTypeId="urn:microsoft.com/office/officeart/2005/8/quickstyle/simple3" qsCatId="simple" csTypeId="urn:microsoft.com/office/officeart/2005/8/colors/accent1_2" csCatId="accent1" phldr="1"/>
      <dgm:spPr/>
    </dgm:pt>
    <dgm:pt modelId="{E47C73B4-9900-4CDC-8725-B752A79E8D4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000" dirty="0"/>
            <a:t>Reducing cost of sales</a:t>
          </a:r>
        </a:p>
      </dgm:t>
    </dgm:pt>
    <dgm:pt modelId="{6BD6E7E8-7E1D-4521-B1B1-87906AC2A870}" type="parTrans" cxnId="{5037F24F-F695-4CA4-BEB2-49155C2BFE96}">
      <dgm:prSet/>
      <dgm:spPr/>
      <dgm:t>
        <a:bodyPr/>
        <a:lstStyle/>
        <a:p>
          <a:endParaRPr lang="en-GB"/>
        </a:p>
      </dgm:t>
    </dgm:pt>
    <dgm:pt modelId="{010855ED-66D4-46EB-B3AB-2BD662DF0214}" type="sibTrans" cxnId="{5037F24F-F695-4CA4-BEB2-49155C2BFE96}">
      <dgm:prSet/>
      <dgm:spPr/>
      <dgm:t>
        <a:bodyPr/>
        <a:lstStyle/>
        <a:p>
          <a:endParaRPr lang="en-GB"/>
        </a:p>
      </dgm:t>
    </dgm:pt>
    <dgm:pt modelId="{7F60403B-F860-4E60-ADD5-AD8E5AB1475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000" dirty="0"/>
            <a:t>Prioritize marketing efforts</a:t>
          </a:r>
        </a:p>
      </dgm:t>
    </dgm:pt>
    <dgm:pt modelId="{C27BC93A-25DD-4DE7-B3F7-FF507F231B44}" type="parTrans" cxnId="{362FAC91-67A7-474A-9A29-662C0756C239}">
      <dgm:prSet/>
      <dgm:spPr/>
      <dgm:t>
        <a:bodyPr/>
        <a:lstStyle/>
        <a:p>
          <a:endParaRPr lang="en-GB"/>
        </a:p>
      </dgm:t>
    </dgm:pt>
    <dgm:pt modelId="{41A74514-1E07-44A9-8229-3ECD0D8BFA84}" type="sibTrans" cxnId="{362FAC91-67A7-474A-9A29-662C0756C239}">
      <dgm:prSet/>
      <dgm:spPr/>
      <dgm:t>
        <a:bodyPr/>
        <a:lstStyle/>
        <a:p>
          <a:endParaRPr lang="en-GB"/>
        </a:p>
      </dgm:t>
    </dgm:pt>
    <dgm:pt modelId="{D625FDB3-09EA-4964-88FF-681C3EC7457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000" dirty="0"/>
            <a:t>Optimize inventory</a:t>
          </a:r>
        </a:p>
      </dgm:t>
    </dgm:pt>
    <dgm:pt modelId="{17B61730-0A8F-4BF2-8218-767B959451FE}" type="parTrans" cxnId="{4A44592F-5A76-4692-AD3D-42EBADCD4C6D}">
      <dgm:prSet/>
      <dgm:spPr/>
      <dgm:t>
        <a:bodyPr/>
        <a:lstStyle/>
        <a:p>
          <a:endParaRPr lang="en-GB"/>
        </a:p>
      </dgm:t>
    </dgm:pt>
    <dgm:pt modelId="{E27CB990-BCAB-4699-877D-96A813338F74}" type="sibTrans" cxnId="{4A44592F-5A76-4692-AD3D-42EBADCD4C6D}">
      <dgm:prSet/>
      <dgm:spPr/>
      <dgm:t>
        <a:bodyPr/>
        <a:lstStyle/>
        <a:p>
          <a:endParaRPr lang="en-GB"/>
        </a:p>
      </dgm:t>
    </dgm:pt>
    <dgm:pt modelId="{19F7D563-7760-4A2E-9FB4-1CC441BB2CD6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814D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r>
            <a:rPr lang="en-GB" sz="2000" dirty="0"/>
            <a:t>Extending products availability</a:t>
          </a:r>
        </a:p>
      </dgm:t>
    </dgm:pt>
    <dgm:pt modelId="{8427AAC3-B1FE-4E9C-93C8-C3E7974CA034}" type="parTrans" cxnId="{83F34BCB-6919-4BAD-8968-8F6AAA0D8294}">
      <dgm:prSet/>
      <dgm:spPr/>
      <dgm:t>
        <a:bodyPr/>
        <a:lstStyle/>
        <a:p>
          <a:endParaRPr lang="en-GB"/>
        </a:p>
      </dgm:t>
    </dgm:pt>
    <dgm:pt modelId="{6AE80BB5-4B45-4ABE-82C1-F8618BF4A0AF}" type="sibTrans" cxnId="{83F34BCB-6919-4BAD-8968-8F6AAA0D8294}">
      <dgm:prSet/>
      <dgm:spPr/>
      <dgm:t>
        <a:bodyPr/>
        <a:lstStyle/>
        <a:p>
          <a:endParaRPr lang="en-GB"/>
        </a:p>
      </dgm:t>
    </dgm:pt>
    <dgm:pt modelId="{0B0BCC1B-3B9B-4D65-826F-26587AC04DFD}">
      <dgm:prSet custT="1"/>
      <dgm:spPr/>
      <dgm:t>
        <a:bodyPr/>
        <a:lstStyle/>
        <a:p>
          <a:r>
            <a:rPr lang="en-GB" sz="2000" dirty="0"/>
            <a:t>Targeting best customers</a:t>
          </a:r>
        </a:p>
      </dgm:t>
    </dgm:pt>
    <dgm:pt modelId="{A1E08768-3445-4CAC-B958-5B5A4855AD5E}" type="parTrans" cxnId="{28810D70-30EB-46F8-8719-3231A49D814B}">
      <dgm:prSet/>
      <dgm:spPr/>
      <dgm:t>
        <a:bodyPr/>
        <a:lstStyle/>
        <a:p>
          <a:endParaRPr lang="en-GB"/>
        </a:p>
      </dgm:t>
    </dgm:pt>
    <dgm:pt modelId="{63ACA456-3C6B-43C5-980E-ECE7DD479C70}" type="sibTrans" cxnId="{28810D70-30EB-46F8-8719-3231A49D814B}">
      <dgm:prSet/>
      <dgm:spPr/>
      <dgm:t>
        <a:bodyPr/>
        <a:lstStyle/>
        <a:p>
          <a:endParaRPr lang="en-GB"/>
        </a:p>
      </dgm:t>
    </dgm:pt>
    <dgm:pt modelId="{9E4F990A-6E79-4069-B79F-45FDAA823E08}" type="pres">
      <dgm:prSet presAssocID="{4234FC7C-D822-47F3-A332-F9935375AB1C}" presName="compositeShape" presStyleCnt="0">
        <dgm:presLayoutVars>
          <dgm:dir/>
          <dgm:resizeHandles/>
        </dgm:presLayoutVars>
      </dgm:prSet>
      <dgm:spPr/>
    </dgm:pt>
    <dgm:pt modelId="{0017B59F-0C10-467C-A665-E08B07B02BF5}" type="pres">
      <dgm:prSet presAssocID="{4234FC7C-D822-47F3-A332-F9935375AB1C}" presName="pyramid" presStyleLbl="node1" presStyleIdx="0" presStyleCnt="1" custLinFactNeighborX="86404" custLinFactNeighborY="29598"/>
      <dgm:spPr/>
    </dgm:pt>
    <dgm:pt modelId="{21B16194-3751-4100-A07F-024C1A862A7F}" type="pres">
      <dgm:prSet presAssocID="{4234FC7C-D822-47F3-A332-F9935375AB1C}" presName="theList" presStyleCnt="0"/>
      <dgm:spPr/>
    </dgm:pt>
    <dgm:pt modelId="{270B09E2-982A-4C8D-929E-B99A88CC4CFF}" type="pres">
      <dgm:prSet presAssocID="{0B0BCC1B-3B9B-4D65-826F-26587AC04DFD}" presName="aNode" presStyleLbl="fgAcc1" presStyleIdx="0" presStyleCnt="5" custScaleX="101227" custScaleY="94426">
        <dgm:presLayoutVars>
          <dgm:bulletEnabled val="1"/>
        </dgm:presLayoutVars>
      </dgm:prSet>
      <dgm:spPr/>
    </dgm:pt>
    <dgm:pt modelId="{8F5978FB-D961-43E8-B49E-0FDC53056E25}" type="pres">
      <dgm:prSet presAssocID="{0B0BCC1B-3B9B-4D65-826F-26587AC04DFD}" presName="aSpace" presStyleCnt="0"/>
      <dgm:spPr/>
    </dgm:pt>
    <dgm:pt modelId="{7E93CDEC-687B-491E-A9E1-FCE09129E608}" type="pres">
      <dgm:prSet presAssocID="{19F7D563-7760-4A2E-9FB4-1CC441BB2CD6}" presName="aNode" presStyleLbl="fgAcc1" presStyleIdx="1" presStyleCnt="5" custScaleX="101840" custScaleY="103859">
        <dgm:presLayoutVars>
          <dgm:bulletEnabled val="1"/>
        </dgm:presLayoutVars>
      </dgm:prSet>
      <dgm:spPr>
        <a:xfrm>
          <a:off x="4928291" y="1089880"/>
          <a:ext cx="2910585" cy="573079"/>
        </a:xfrm>
        <a:prstGeom prst="roundRect">
          <a:avLst/>
        </a:prstGeom>
      </dgm:spPr>
    </dgm:pt>
    <dgm:pt modelId="{EF0C7DC4-9C8A-4243-847B-772A587180E0}" type="pres">
      <dgm:prSet presAssocID="{19F7D563-7760-4A2E-9FB4-1CC441BB2CD6}" presName="aSpace" presStyleCnt="0"/>
      <dgm:spPr/>
    </dgm:pt>
    <dgm:pt modelId="{1F3E87FF-6CAC-47A6-B416-34FCB8614E93}" type="pres">
      <dgm:prSet presAssocID="{E47C73B4-9900-4CDC-8725-B752A79E8D49}" presName="aNode" presStyleLbl="fgAcc1" presStyleIdx="2" presStyleCnt="5" custScaleX="101199" custScaleY="101230">
        <dgm:presLayoutVars>
          <dgm:bulletEnabled val="1"/>
        </dgm:presLayoutVars>
      </dgm:prSet>
      <dgm:spPr/>
    </dgm:pt>
    <dgm:pt modelId="{6F7E61C0-EEC2-43B5-80E4-14D093C4FA5A}" type="pres">
      <dgm:prSet presAssocID="{E47C73B4-9900-4CDC-8725-B752A79E8D49}" presName="aSpace" presStyleCnt="0"/>
      <dgm:spPr/>
    </dgm:pt>
    <dgm:pt modelId="{94D40BE7-FADE-4F23-815C-CB56CB724644}" type="pres">
      <dgm:prSet presAssocID="{7F60403B-F860-4E60-ADD5-AD8E5AB14753}" presName="aNode" presStyleLbl="fgAcc1" presStyleIdx="3" presStyleCnt="5" custScaleX="102147" custScaleY="102920">
        <dgm:presLayoutVars>
          <dgm:bulletEnabled val="1"/>
        </dgm:presLayoutVars>
      </dgm:prSet>
      <dgm:spPr/>
    </dgm:pt>
    <dgm:pt modelId="{4EE89241-19FB-4FA9-A475-C3D6E50219EE}" type="pres">
      <dgm:prSet presAssocID="{7F60403B-F860-4E60-ADD5-AD8E5AB14753}" presName="aSpace" presStyleCnt="0"/>
      <dgm:spPr/>
    </dgm:pt>
    <dgm:pt modelId="{B9C71F6E-EEB6-4278-A473-0D74B4BE8DC2}" type="pres">
      <dgm:prSet presAssocID="{D625FDB3-09EA-4964-88FF-681C3EC7457F}" presName="aNode" presStyleLbl="fgAcc1" presStyleIdx="4" presStyleCnt="5" custScaleX="101320" custScaleY="107932" custLinFactNeighborX="-795" custLinFactNeighborY="-9688">
        <dgm:presLayoutVars>
          <dgm:bulletEnabled val="1"/>
        </dgm:presLayoutVars>
      </dgm:prSet>
      <dgm:spPr/>
    </dgm:pt>
    <dgm:pt modelId="{80B5379C-C712-4E7C-999D-930DC5F62D43}" type="pres">
      <dgm:prSet presAssocID="{D625FDB3-09EA-4964-88FF-681C3EC7457F}" presName="aSpace" presStyleCnt="0"/>
      <dgm:spPr/>
    </dgm:pt>
  </dgm:ptLst>
  <dgm:cxnLst>
    <dgm:cxn modelId="{717E312D-BA77-40E0-9A62-DE6540B1D6B3}" type="presOf" srcId="{19F7D563-7760-4A2E-9FB4-1CC441BB2CD6}" destId="{7E93CDEC-687B-491E-A9E1-FCE09129E608}" srcOrd="0" destOrd="0" presId="urn:microsoft.com/office/officeart/2005/8/layout/pyramid2"/>
    <dgm:cxn modelId="{4A44592F-5A76-4692-AD3D-42EBADCD4C6D}" srcId="{4234FC7C-D822-47F3-A332-F9935375AB1C}" destId="{D625FDB3-09EA-4964-88FF-681C3EC7457F}" srcOrd="4" destOrd="0" parTransId="{17B61730-0A8F-4BF2-8218-767B959451FE}" sibTransId="{E27CB990-BCAB-4699-877D-96A813338F74}"/>
    <dgm:cxn modelId="{9E7FCB36-4A31-4784-A876-52E0DE0FA259}" type="presOf" srcId="{E47C73B4-9900-4CDC-8725-B752A79E8D49}" destId="{1F3E87FF-6CAC-47A6-B416-34FCB8614E93}" srcOrd="0" destOrd="0" presId="urn:microsoft.com/office/officeart/2005/8/layout/pyramid2"/>
    <dgm:cxn modelId="{64AAF165-100E-4424-ACBC-A0B37C97ADF0}" type="presOf" srcId="{4234FC7C-D822-47F3-A332-F9935375AB1C}" destId="{9E4F990A-6E79-4069-B79F-45FDAA823E08}" srcOrd="0" destOrd="0" presId="urn:microsoft.com/office/officeart/2005/8/layout/pyramid2"/>
    <dgm:cxn modelId="{5037F24F-F695-4CA4-BEB2-49155C2BFE96}" srcId="{4234FC7C-D822-47F3-A332-F9935375AB1C}" destId="{E47C73B4-9900-4CDC-8725-B752A79E8D49}" srcOrd="2" destOrd="0" parTransId="{6BD6E7E8-7E1D-4521-B1B1-87906AC2A870}" sibTransId="{010855ED-66D4-46EB-B3AB-2BD662DF0214}"/>
    <dgm:cxn modelId="{28810D70-30EB-46F8-8719-3231A49D814B}" srcId="{4234FC7C-D822-47F3-A332-F9935375AB1C}" destId="{0B0BCC1B-3B9B-4D65-826F-26587AC04DFD}" srcOrd="0" destOrd="0" parTransId="{A1E08768-3445-4CAC-B958-5B5A4855AD5E}" sibTransId="{63ACA456-3C6B-43C5-980E-ECE7DD479C70}"/>
    <dgm:cxn modelId="{362FAC91-67A7-474A-9A29-662C0756C239}" srcId="{4234FC7C-D822-47F3-A332-F9935375AB1C}" destId="{7F60403B-F860-4E60-ADD5-AD8E5AB14753}" srcOrd="3" destOrd="0" parTransId="{C27BC93A-25DD-4DE7-B3F7-FF507F231B44}" sibTransId="{41A74514-1E07-44A9-8229-3ECD0D8BFA84}"/>
    <dgm:cxn modelId="{6B1764AB-B911-4FE5-9CFC-E8DB872B9C20}" type="presOf" srcId="{D625FDB3-09EA-4964-88FF-681C3EC7457F}" destId="{B9C71F6E-EEB6-4278-A473-0D74B4BE8DC2}" srcOrd="0" destOrd="0" presId="urn:microsoft.com/office/officeart/2005/8/layout/pyramid2"/>
    <dgm:cxn modelId="{DACF71BC-4A80-4AF3-B0A6-9415AFACC32F}" type="presOf" srcId="{0B0BCC1B-3B9B-4D65-826F-26587AC04DFD}" destId="{270B09E2-982A-4C8D-929E-B99A88CC4CFF}" srcOrd="0" destOrd="0" presId="urn:microsoft.com/office/officeart/2005/8/layout/pyramid2"/>
    <dgm:cxn modelId="{83F34BCB-6919-4BAD-8968-8F6AAA0D8294}" srcId="{4234FC7C-D822-47F3-A332-F9935375AB1C}" destId="{19F7D563-7760-4A2E-9FB4-1CC441BB2CD6}" srcOrd="1" destOrd="0" parTransId="{8427AAC3-B1FE-4E9C-93C8-C3E7974CA034}" sibTransId="{6AE80BB5-4B45-4ABE-82C1-F8618BF4A0AF}"/>
    <dgm:cxn modelId="{A362AAFD-2E2D-48A5-A460-E0B66543AB06}" type="presOf" srcId="{7F60403B-F860-4E60-ADD5-AD8E5AB14753}" destId="{94D40BE7-FADE-4F23-815C-CB56CB724644}" srcOrd="0" destOrd="0" presId="urn:microsoft.com/office/officeart/2005/8/layout/pyramid2"/>
    <dgm:cxn modelId="{CF6281D7-034D-451D-8158-CF7B6CE39F5C}" type="presParOf" srcId="{9E4F990A-6E79-4069-B79F-45FDAA823E08}" destId="{0017B59F-0C10-467C-A665-E08B07B02BF5}" srcOrd="0" destOrd="0" presId="urn:microsoft.com/office/officeart/2005/8/layout/pyramid2"/>
    <dgm:cxn modelId="{BE9D3C3C-5880-4584-BB2A-B319132755BA}" type="presParOf" srcId="{9E4F990A-6E79-4069-B79F-45FDAA823E08}" destId="{21B16194-3751-4100-A07F-024C1A862A7F}" srcOrd="1" destOrd="0" presId="urn:microsoft.com/office/officeart/2005/8/layout/pyramid2"/>
    <dgm:cxn modelId="{22955FFD-925B-42DA-BDF7-0864CE936039}" type="presParOf" srcId="{21B16194-3751-4100-A07F-024C1A862A7F}" destId="{270B09E2-982A-4C8D-929E-B99A88CC4CFF}" srcOrd="0" destOrd="0" presId="urn:microsoft.com/office/officeart/2005/8/layout/pyramid2"/>
    <dgm:cxn modelId="{314E97E6-DB22-4152-9569-FF9328D175BD}" type="presParOf" srcId="{21B16194-3751-4100-A07F-024C1A862A7F}" destId="{8F5978FB-D961-43E8-B49E-0FDC53056E25}" srcOrd="1" destOrd="0" presId="urn:microsoft.com/office/officeart/2005/8/layout/pyramid2"/>
    <dgm:cxn modelId="{6915F194-4970-466B-BBF1-BEFF11C9456C}" type="presParOf" srcId="{21B16194-3751-4100-A07F-024C1A862A7F}" destId="{7E93CDEC-687B-491E-A9E1-FCE09129E608}" srcOrd="2" destOrd="0" presId="urn:microsoft.com/office/officeart/2005/8/layout/pyramid2"/>
    <dgm:cxn modelId="{EF2FA1AD-3F16-4052-8D15-1AE0DB829601}" type="presParOf" srcId="{21B16194-3751-4100-A07F-024C1A862A7F}" destId="{EF0C7DC4-9C8A-4243-847B-772A587180E0}" srcOrd="3" destOrd="0" presId="urn:microsoft.com/office/officeart/2005/8/layout/pyramid2"/>
    <dgm:cxn modelId="{EC2101E3-D971-4E66-871A-8A71C698F009}" type="presParOf" srcId="{21B16194-3751-4100-A07F-024C1A862A7F}" destId="{1F3E87FF-6CAC-47A6-B416-34FCB8614E93}" srcOrd="4" destOrd="0" presId="urn:microsoft.com/office/officeart/2005/8/layout/pyramid2"/>
    <dgm:cxn modelId="{F61E2043-774F-4FC7-95D9-1996D9C9503B}" type="presParOf" srcId="{21B16194-3751-4100-A07F-024C1A862A7F}" destId="{6F7E61C0-EEC2-43B5-80E4-14D093C4FA5A}" srcOrd="5" destOrd="0" presId="urn:microsoft.com/office/officeart/2005/8/layout/pyramid2"/>
    <dgm:cxn modelId="{47D8CAEB-D240-48FC-BA79-0434CD4C81CE}" type="presParOf" srcId="{21B16194-3751-4100-A07F-024C1A862A7F}" destId="{94D40BE7-FADE-4F23-815C-CB56CB724644}" srcOrd="6" destOrd="0" presId="urn:microsoft.com/office/officeart/2005/8/layout/pyramid2"/>
    <dgm:cxn modelId="{CE41DC5A-8BF9-4947-8DBB-C76DF7751553}" type="presParOf" srcId="{21B16194-3751-4100-A07F-024C1A862A7F}" destId="{4EE89241-19FB-4FA9-A475-C3D6E50219EE}" srcOrd="7" destOrd="0" presId="urn:microsoft.com/office/officeart/2005/8/layout/pyramid2"/>
    <dgm:cxn modelId="{4D3C319B-D023-44EB-BA75-7F6DCCECA4DD}" type="presParOf" srcId="{21B16194-3751-4100-A07F-024C1A862A7F}" destId="{B9C71F6E-EEB6-4278-A473-0D74B4BE8DC2}" srcOrd="8" destOrd="0" presId="urn:microsoft.com/office/officeart/2005/8/layout/pyramid2"/>
    <dgm:cxn modelId="{AE4FD69C-837D-45B5-B596-78A25095BF75}" type="presParOf" srcId="{21B16194-3751-4100-A07F-024C1A862A7F}" destId="{80B5379C-C712-4E7C-999D-930DC5F62D43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7B59F-0C10-467C-A665-E08B07B02BF5}">
      <dsp:nvSpPr>
        <dsp:cNvPr id="0" name=""/>
        <dsp:cNvSpPr/>
      </dsp:nvSpPr>
      <dsp:spPr>
        <a:xfrm>
          <a:off x="6202469" y="0"/>
          <a:ext cx="4396920" cy="4396920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70B09E2-982A-4C8D-929E-B99A88CC4CFF}">
      <dsp:nvSpPr>
        <dsp:cNvPr id="0" name=""/>
        <dsp:cNvSpPr/>
      </dsp:nvSpPr>
      <dsp:spPr>
        <a:xfrm>
          <a:off x="4937051" y="439692"/>
          <a:ext cx="2893065" cy="57979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Targeting best customers</a:t>
          </a:r>
        </a:p>
      </dsp:txBody>
      <dsp:txXfrm>
        <a:off x="4965354" y="467995"/>
        <a:ext cx="2836459" cy="523191"/>
      </dsp:txXfrm>
    </dsp:sp>
    <dsp:sp modelId="{7E93CDEC-687B-491E-A9E1-FCE09129E608}">
      <dsp:nvSpPr>
        <dsp:cNvPr id="0" name=""/>
        <dsp:cNvSpPr/>
      </dsp:nvSpPr>
      <dsp:spPr>
        <a:xfrm>
          <a:off x="4928291" y="1096242"/>
          <a:ext cx="2910585" cy="637718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814D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Extending products availability</a:t>
          </a:r>
        </a:p>
      </dsp:txBody>
      <dsp:txXfrm>
        <a:off x="4959422" y="1127373"/>
        <a:ext cx="2848323" cy="575456"/>
      </dsp:txXfrm>
    </dsp:sp>
    <dsp:sp modelId="{1F3E87FF-6CAC-47A6-B416-34FCB8614E93}">
      <dsp:nvSpPr>
        <dsp:cNvPr id="0" name=""/>
        <dsp:cNvSpPr/>
      </dsp:nvSpPr>
      <dsp:spPr>
        <a:xfrm>
          <a:off x="4937451" y="1810713"/>
          <a:ext cx="2892265" cy="62157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000" kern="1200" dirty="0"/>
            <a:t>Reducing cost of sales</a:t>
          </a:r>
        </a:p>
      </dsp:txBody>
      <dsp:txXfrm>
        <a:off x="4967794" y="1841056"/>
        <a:ext cx="2831579" cy="560889"/>
      </dsp:txXfrm>
    </dsp:sp>
    <dsp:sp modelId="{94D40BE7-FADE-4F23-815C-CB56CB724644}">
      <dsp:nvSpPr>
        <dsp:cNvPr id="0" name=""/>
        <dsp:cNvSpPr/>
      </dsp:nvSpPr>
      <dsp:spPr>
        <a:xfrm>
          <a:off x="4923904" y="2509042"/>
          <a:ext cx="2919359" cy="63195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000" kern="1200" dirty="0"/>
            <a:t>Prioritize marketing efforts</a:t>
          </a:r>
        </a:p>
      </dsp:txBody>
      <dsp:txXfrm>
        <a:off x="4954753" y="2539891"/>
        <a:ext cx="2857661" cy="570254"/>
      </dsp:txXfrm>
    </dsp:sp>
    <dsp:sp modelId="{B9C71F6E-EEB6-4278-A473-0D74B4BE8DC2}">
      <dsp:nvSpPr>
        <dsp:cNvPr id="0" name=""/>
        <dsp:cNvSpPr/>
      </dsp:nvSpPr>
      <dsp:spPr>
        <a:xfrm>
          <a:off x="4913001" y="3210311"/>
          <a:ext cx="2895723" cy="66272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000" kern="1200" dirty="0"/>
            <a:t>Optimize inventory</a:t>
          </a:r>
        </a:p>
      </dsp:txBody>
      <dsp:txXfrm>
        <a:off x="4945353" y="3242663"/>
        <a:ext cx="2831019" cy="598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15/01/2025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15/01/2025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1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53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4A074-0B00-36ED-221B-D256ED73A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607415-63CB-667F-3AE5-BBC3E585D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70C49-D7C9-88A8-8182-0F9B34462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CBB7-D52A-B792-5DB1-017F305C1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64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038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ADVENTURE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ADVENTURE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ADVENTURE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ADVENTURE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ADVENTURE 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ADVENTURE 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ADVENTURE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ADVENTURE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ADVENTURE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ADVENTURE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ADVENTURE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IN" sz="4000" spc="400" dirty="0"/>
              <a:t>A</a:t>
            </a:r>
            <a:r>
              <a:rPr lang="en-GB" sz="4000" spc="400" dirty="0"/>
              <a:t>DVENTURE WORKS</a:t>
            </a:r>
            <a:br>
              <a:rPr lang="en-GB" sz="4000" spc="400" dirty="0"/>
            </a:br>
            <a:br>
              <a:rPr lang="en-GB" sz="4000" spc="400" dirty="0"/>
            </a:br>
            <a:r>
              <a:rPr lang="en-GB" sz="4000" spc="400" dirty="0"/>
              <a:t>   </a:t>
            </a:r>
            <a:r>
              <a:rPr lang="en-GB" sz="2400" spc="400" dirty="0"/>
              <a:t>TABLEAU DASHBOARD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-BY GROUP 2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775BC-B51B-E6B4-BE75-01DE2ADA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ADVENTURE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C7449-78C7-F631-68C8-5111D22B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pPr rtl="0"/>
              <a:t>10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ABD2F-C22D-3A35-916F-326F7C12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0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F9FEC-C4AE-8AD2-3D70-C07B8086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7FF25-6BD9-185F-B969-1ACC9481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ADVENTURE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3422-4DEF-6F5D-4917-C90F1071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5B02A-28D9-BD86-2C03-0005F1BC9C60}"/>
              </a:ext>
            </a:extLst>
          </p:cNvPr>
          <p:cNvSpPr txBox="1"/>
          <p:nvPr/>
        </p:nvSpPr>
        <p:spPr>
          <a:xfrm>
            <a:off x="1054359" y="494522"/>
            <a:ext cx="343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type of visuals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70012-1BC4-E71D-8237-BAFC7FAF6C65}"/>
              </a:ext>
            </a:extLst>
          </p:cNvPr>
          <p:cNvSpPr txBox="1"/>
          <p:nvPr/>
        </p:nvSpPr>
        <p:spPr>
          <a:xfrm>
            <a:off x="1129004" y="1138335"/>
            <a:ext cx="304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Bar chart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Field map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Donut chart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Tree map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Lolli Pop chart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Funnel chart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KPI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666690-1101-8D65-33B5-26BF3C8C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435" y="4282751"/>
            <a:ext cx="3594694" cy="24387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0D4107-3F30-3079-6CC3-E0AA7935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59" y="4282751"/>
            <a:ext cx="3451341" cy="228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AC5E85-51A6-7FAA-9E85-55A22659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130" y="0"/>
            <a:ext cx="5218999" cy="40581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094AF0-F8B2-D831-9913-592EB2EF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84" y="4282751"/>
            <a:ext cx="3670740" cy="23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2A81FF-7245-B03E-9853-6076FB40A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51047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134984CE-3414-53CD-95E7-A65D54B7E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2878" y="1505877"/>
            <a:ext cx="4434835" cy="4326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Top Performing Region $ Countries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43725-D53A-E400-F2A2-D163951D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ADVENTURE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9AEBD-BC1F-3CB7-985F-1D3B9FE2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2A792B-6A8B-87E0-AC12-88A382A69D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11526702" y="5653495"/>
            <a:ext cx="45719" cy="326083"/>
          </a:xfr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36BB3-22E6-4DAE-21CF-2314D820A08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 rtl="0"/>
            <a:r>
              <a:rPr lang="en-US" noProof="0"/>
              <a:t>16/01/2025</a:t>
            </a:r>
            <a:endParaRPr lang="en-GB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76F07-0387-559A-F183-607D4F41019A}"/>
              </a:ext>
            </a:extLst>
          </p:cNvPr>
          <p:cNvSpPr txBox="1"/>
          <p:nvPr/>
        </p:nvSpPr>
        <p:spPr>
          <a:xfrm>
            <a:off x="6424402" y="2188879"/>
            <a:ext cx="443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Customer Demographics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BE334-4679-C18E-90E8-43E97E70DEBD}"/>
              </a:ext>
            </a:extLst>
          </p:cNvPr>
          <p:cNvSpPr txBox="1"/>
          <p:nvPr/>
        </p:nvSpPr>
        <p:spPr>
          <a:xfrm>
            <a:off x="6433733" y="2969682"/>
            <a:ext cx="433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Category Performance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DC79F-9AED-3938-CCD2-BB843027EE4B}"/>
              </a:ext>
            </a:extLst>
          </p:cNvPr>
          <p:cNvSpPr txBox="1"/>
          <p:nvPr/>
        </p:nvSpPr>
        <p:spPr>
          <a:xfrm>
            <a:off x="6442878" y="3755900"/>
            <a:ext cx="4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Geographical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7B8C5-9B88-5744-E771-FC966C945C95}"/>
              </a:ext>
            </a:extLst>
          </p:cNvPr>
          <p:cNvSpPr txBox="1"/>
          <p:nvPr/>
        </p:nvSpPr>
        <p:spPr>
          <a:xfrm>
            <a:off x="6461541" y="4394175"/>
            <a:ext cx="41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Financial Trends</a:t>
            </a:r>
          </a:p>
        </p:txBody>
      </p:sp>
    </p:spTree>
    <p:extLst>
      <p:ext uri="{BB962C8B-B14F-4D97-AF65-F5344CB8AC3E}">
        <p14:creationId xmlns:p14="http://schemas.microsoft.com/office/powerpoint/2010/main" val="231552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16/01/2025</a:t>
            </a:r>
            <a:endParaRPr lang="en-GB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13</a:t>
            </a:fld>
            <a:endParaRPr lang="en-GB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ADVENTURE WORKS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-Group 2 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950" y="1292712"/>
            <a:ext cx="3707972" cy="1331852"/>
          </a:xfrm>
        </p:spPr>
        <p:txBody>
          <a:bodyPr rtlCol="0">
            <a:normAutofit/>
          </a:bodyPr>
          <a:lstStyle/>
          <a:p>
            <a:pPr rtl="0"/>
            <a:r>
              <a:rPr lang="en-GB" sz="5400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GB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3350984"/>
            <a:ext cx="5833872" cy="3118104"/>
          </a:xfrm>
        </p:spPr>
        <p:txBody>
          <a:bodyPr rtlCol="0"/>
          <a:lstStyle/>
          <a:p>
            <a:pPr marL="342900" indent="-342900" algn="ctr" rtl="0"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1"/>
                </a:solidFill>
              </a:rPr>
              <a:t>Introduction</a:t>
            </a:r>
          </a:p>
          <a:p>
            <a:pPr marL="342900" indent="-342900" algn="ctr" rtl="0">
              <a:buFont typeface="Wingdings" panose="05000000000000000000" pitchFamily="2" charset="2"/>
              <a:buChar char="q"/>
            </a:pPr>
            <a:endParaRPr lang="en-GB" sz="2000" dirty="0"/>
          </a:p>
          <a:p>
            <a:pPr marL="342900" indent="-342900" algn="ctr" rtl="0"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1"/>
                </a:solidFill>
              </a:rPr>
              <a:t>Dashboard </a:t>
            </a:r>
          </a:p>
          <a:p>
            <a:pPr marL="342900" indent="-342900" algn="ctr" rtl="0">
              <a:buFont typeface="Wingdings" panose="05000000000000000000" pitchFamily="2" charset="2"/>
              <a:buChar char="q"/>
            </a:pPr>
            <a:endParaRPr lang="en-GB" sz="2000" dirty="0"/>
          </a:p>
          <a:p>
            <a:pPr marL="342900" indent="-342900" algn="ctr" rtl="0"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1"/>
                </a:solidFill>
              </a:rPr>
              <a:t>Conclusion</a:t>
            </a:r>
          </a:p>
          <a:p>
            <a:pPr algn="r" rtl="0"/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b="13358"/>
          <a:stretch/>
        </p:blipFill>
        <p:spPr>
          <a:xfrm>
            <a:off x="1366432" y="2530058"/>
            <a:ext cx="3707972" cy="321898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16/01/2025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ADVENTURE WORKS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9002"/>
            <a:ext cx="6190488" cy="1179576"/>
          </a:xfrm>
        </p:spPr>
        <p:txBody>
          <a:bodyPr rtlCol="0"/>
          <a:lstStyle/>
          <a:p>
            <a:pPr rtl="0"/>
            <a:r>
              <a:rPr lang="en-GB" sz="5400" dirty="0"/>
              <a:t>Introduction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53" y="2781725"/>
            <a:ext cx="7260771" cy="3659373"/>
          </a:xfrm>
        </p:spPr>
        <p:txBody>
          <a:bodyPr rtlCol="0">
            <a:normAutofit/>
          </a:bodyPr>
          <a:lstStyle/>
          <a:p>
            <a:pPr algn="just" rtl="0"/>
            <a:r>
              <a:rPr lang="en-GB" dirty="0"/>
              <a:t>Multinational cycle manufacturing company.</a:t>
            </a:r>
          </a:p>
          <a:p>
            <a:pPr algn="just" rtl="0"/>
            <a:r>
              <a:rPr lang="en-GB" dirty="0"/>
              <a:t>Metal and composite bicycles to the commercial markets.</a:t>
            </a:r>
          </a:p>
          <a:p>
            <a:pPr algn="just" rtl="0"/>
            <a:r>
              <a:rPr lang="en-GB" dirty="0"/>
              <a:t>Aim: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en-GB" dirty="0"/>
              <a:t>Increase its market share.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en-GB" dirty="0"/>
              <a:t>Expanding product availability via an outside website.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en-GB" dirty="0"/>
              <a:t>Cutting production expenses to lower sales prices.</a:t>
            </a:r>
          </a:p>
          <a:p>
            <a:pPr rtl="0"/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16/01/2025</a:t>
            </a:r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ADVENTURE WORKS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F3AE8-7E55-59C2-A25F-EB6E3B67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79" y="3025161"/>
            <a:ext cx="4269845" cy="14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5400" spc="400" dirty="0">
                <a:latin typeface="+mn-lt"/>
              </a:rPr>
              <a:t>DASHBOARD 1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IN" sz="2400" dirty="0"/>
              <a:t>A</a:t>
            </a:r>
            <a:r>
              <a:rPr lang="en-GB" sz="2400" dirty="0"/>
              <a:t>DVENTURE WORKS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5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B914B7-C1EA-9C37-6350-BEBB80669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753" b="3822"/>
          <a:stretch/>
        </p:blipFill>
        <p:spPr>
          <a:xfrm>
            <a:off x="838200" y="363895"/>
            <a:ext cx="11292300" cy="6074228"/>
          </a:xfr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IN" sz="4000" dirty="0"/>
              <a:t>R</a:t>
            </a:r>
            <a:r>
              <a:rPr lang="en-GB" sz="4000" dirty="0"/>
              <a:t>elationship between tables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6</a:t>
            </a:fld>
            <a:endParaRPr lang="en-GB" b="1" cap="all" spc="100">
              <a:solidFill>
                <a:schemeClr val="accent2"/>
              </a:solidFill>
            </a:endParaRP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D96E527D-03A0-551D-C52D-FCFA134FD0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877508" y="1595535"/>
            <a:ext cx="5867400" cy="4161453"/>
          </a:xfrm>
          <a:prstGeom prst="rect">
            <a:avLst/>
          </a:prstGeom>
          <a:ln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55524B-1BAD-ACB3-8066-79258B4309F4}"/>
              </a:ext>
            </a:extLst>
          </p:cNvPr>
          <p:cNvSpPr txBox="1">
            <a:spLocks/>
          </p:cNvSpPr>
          <p:nvPr/>
        </p:nvSpPr>
        <p:spPr>
          <a:xfrm>
            <a:off x="903514" y="3429000"/>
            <a:ext cx="5505839" cy="95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Union for sales and sales new table</a:t>
            </a:r>
          </a:p>
          <a:p>
            <a:r>
              <a:rPr lang="en-IN" sz="2000" dirty="0"/>
              <a:t>Inner joins for product tables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ECFF0-84D0-7F83-BA46-DF708D0D6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F7261B-413A-4D46-8780-1B2237DD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50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n-IN" sz="4000" dirty="0"/>
              <a:t>Different types of visuals</a:t>
            </a:r>
            <a:endParaRPr lang="en-GB" sz="40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D39BD3-A945-070C-18FB-E4C23ADB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7</a:t>
            </a:fld>
            <a:endParaRPr lang="en-GB" b="1" cap="all" spc="10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F54A7-C3B2-6B7A-EA0F-CA5282DBC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139"/>
            <a:ext cx="5505839" cy="2449027"/>
          </a:xfrm>
        </p:spPr>
        <p:txBody>
          <a:bodyPr/>
          <a:lstStyle/>
          <a:p>
            <a:r>
              <a:rPr lang="en-IN" sz="2000" dirty="0"/>
              <a:t>Bar chart</a:t>
            </a:r>
          </a:p>
          <a:p>
            <a:r>
              <a:rPr lang="en-IN" sz="2000" dirty="0"/>
              <a:t>Column chart</a:t>
            </a:r>
          </a:p>
          <a:p>
            <a:r>
              <a:rPr lang="en-IN" sz="2000" dirty="0"/>
              <a:t>Pie chart</a:t>
            </a:r>
          </a:p>
          <a:p>
            <a:r>
              <a:rPr lang="en-IN" sz="2000" dirty="0"/>
              <a:t>Line chart</a:t>
            </a:r>
          </a:p>
          <a:p>
            <a:r>
              <a:rPr lang="en-IN" sz="2000" dirty="0"/>
              <a:t>KPI</a:t>
            </a:r>
          </a:p>
          <a:p>
            <a:r>
              <a:rPr lang="en-IN" sz="2000" dirty="0"/>
              <a:t>Top performing products and customers</a:t>
            </a:r>
          </a:p>
          <a:p>
            <a:endParaRPr lang="en-GB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A0302A8-7E83-40DB-0996-9B48B40D68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86" t="24695" r="53412" b="42302"/>
          <a:stretch/>
        </p:blipFill>
        <p:spPr>
          <a:xfrm>
            <a:off x="951723" y="4394719"/>
            <a:ext cx="3275045" cy="225203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4AE07652-09A5-5169-AE8C-1994145175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12" t="24223" r="17585" b="42532"/>
          <a:stretch/>
        </p:blipFill>
        <p:spPr>
          <a:xfrm>
            <a:off x="7005734" y="4394719"/>
            <a:ext cx="3918857" cy="225203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A5E372D-0AE3-D0CB-8495-69A4F5A5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568" t="58008" r="529" b="5131"/>
          <a:stretch/>
        </p:blipFill>
        <p:spPr>
          <a:xfrm>
            <a:off x="6344039" y="1497645"/>
            <a:ext cx="5197928" cy="2449027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5B63CD7-85BD-0B35-49AD-35370097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07" t="24360" r="825" b="42302"/>
          <a:stretch/>
        </p:blipFill>
        <p:spPr>
          <a:xfrm>
            <a:off x="4692131" y="4394718"/>
            <a:ext cx="1848240" cy="2252031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DD8FE44-AD20-6963-11DA-ECAC38A7B3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006706"/>
              </p:ext>
            </p:extLst>
          </p:nvPr>
        </p:nvGraphicFramePr>
        <p:xfrm>
          <a:off x="11084767" y="512465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417" progId="Package">
                  <p:embed/>
                </p:oleObj>
              </mc:Choice>
              <mc:Fallback>
                <p:oleObj name="Packager Shell Object" showAsIcon="1" r:id="rId4" imgW="914400" imgH="79241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84767" y="512465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927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0195" y="749173"/>
            <a:ext cx="4434840" cy="886968"/>
          </a:xfrm>
        </p:spPr>
        <p:txBody>
          <a:bodyPr rtlCol="0">
            <a:normAutofit/>
          </a:bodyPr>
          <a:lstStyle/>
          <a:p>
            <a:pPr rtl="0"/>
            <a:r>
              <a:rPr lang="en-GB" sz="4000" dirty="0"/>
              <a:t>CONCLUSION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ADVENTURE WORKS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8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F2184CE-3533-5754-00DB-44D243859B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028539"/>
              </p:ext>
            </p:extLst>
          </p:nvPr>
        </p:nvGraphicFramePr>
        <p:xfrm>
          <a:off x="838200" y="1959429"/>
          <a:ext cx="10599389" cy="439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0FE3794C-F30B-006A-E34E-CEBCB80E9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1634723"/>
          </a:xfrm>
        </p:spPr>
        <p:txBody>
          <a:bodyPr/>
          <a:lstStyle/>
          <a:p>
            <a:r>
              <a:rPr lang="en-US" dirty="0"/>
              <a:t>Dashboard 2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4774899-D039-25B4-117A-F3B5F4035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939142"/>
            <a:ext cx="9144000" cy="489857"/>
          </a:xfrm>
        </p:spPr>
        <p:txBody>
          <a:bodyPr/>
          <a:lstStyle/>
          <a:p>
            <a:r>
              <a:rPr lang="en-US" dirty="0"/>
              <a:t>SALES PERFORMANCE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9E4A1-51D5-0448-E194-39C41A7BFCF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8643938" y="1590675"/>
            <a:ext cx="3548062" cy="365125"/>
          </a:xfrm>
        </p:spPr>
        <p:txBody>
          <a:bodyPr/>
          <a:lstStyle/>
          <a:p>
            <a:r>
              <a:rPr lang="en-GB" noProof="0"/>
              <a:t>ADVENTURE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D5E0A-A287-3305-76AF-EBA38BE1EB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GB" noProof="0" smtClean="0"/>
              <a:pPr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9898312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108</TotalTime>
  <Words>192</Words>
  <Application>Microsoft Office PowerPoint</Application>
  <PresentationFormat>Widescreen</PresentationFormat>
  <Paragraphs>84</Paragraphs>
  <Slides>13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Univers</vt:lpstr>
      <vt:lpstr>Wingdings</vt:lpstr>
      <vt:lpstr>GradientUnivers</vt:lpstr>
      <vt:lpstr>Packager Shell Object</vt:lpstr>
      <vt:lpstr>ADVENTURE WORKS     TABLEAU DASHBOARD</vt:lpstr>
      <vt:lpstr>Agenda</vt:lpstr>
      <vt:lpstr>Introduction</vt:lpstr>
      <vt:lpstr>DASHBOARD 1</vt:lpstr>
      <vt:lpstr>PowerPoint Presentation</vt:lpstr>
      <vt:lpstr>Relationship between tables</vt:lpstr>
      <vt:lpstr>Different types of visuals</vt:lpstr>
      <vt:lpstr>CONCLUSION</vt:lpstr>
      <vt:lpstr>Dashboard 2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prerana alande</dc:creator>
  <cp:lastModifiedBy>Alsha Kumari</cp:lastModifiedBy>
  <cp:revision>2</cp:revision>
  <dcterms:created xsi:type="dcterms:W3CDTF">2025-01-14T08:16:15Z</dcterms:created>
  <dcterms:modified xsi:type="dcterms:W3CDTF">2025-01-15T07:37:47Z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